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Lato" panose="020F0502020204030204" pitchFamily="34" charset="0"/>
      <p:regular r:id="rId35"/>
      <p:bold r:id="rId36"/>
      <p:italic r:id="rId37"/>
      <p:boldItalic r:id="rId38"/>
    </p:embeddedFont>
    <p:embeddedFont>
      <p:font typeface="Raleway" panose="020F0502020204030204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Iyer" userId="5156cc1be5686970" providerId="LiveId" clId="{7779560F-A783-4CAB-93BF-ED33B0477E55}"/>
    <pc:docChg chg="custSel modSld">
      <pc:chgData name="Kai Iyer" userId="5156cc1be5686970" providerId="LiveId" clId="{7779560F-A783-4CAB-93BF-ED33B0477E55}" dt="2023-06-27T21:55:52.174" v="0" actId="478"/>
      <pc:docMkLst>
        <pc:docMk/>
      </pc:docMkLst>
      <pc:sldChg chg="delSp mod">
        <pc:chgData name="Kai Iyer" userId="5156cc1be5686970" providerId="LiveId" clId="{7779560F-A783-4CAB-93BF-ED33B0477E55}" dt="2023-06-27T21:55:52.174" v="0" actId="478"/>
        <pc:sldMkLst>
          <pc:docMk/>
          <pc:sldMk cId="0" sldId="257"/>
        </pc:sldMkLst>
        <pc:picChg chg="del">
          <ac:chgData name="Kai Iyer" userId="5156cc1be5686970" providerId="LiveId" clId="{7779560F-A783-4CAB-93BF-ED33B0477E55}" dt="2023-06-27T21:55:52.174" v="0" actId="478"/>
          <ac:picMkLst>
            <pc:docMk/>
            <pc:sldMk cId="0" sldId="257"/>
            <ac:picMk id="8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4ecc00bd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4ecc00bd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4ecc00bd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4ecc00bd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51c62689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51c62689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51c62689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51c62689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51c62689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51c62689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51c62689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51c62689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1c62689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1c62689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51c6268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51c6268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51c62689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51c62689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51c62689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51c62689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4ecc00b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4ecc00b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51c62689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51c62689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51c62689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51c62689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51c62689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51c62689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51c62689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51c62689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51c6268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51c6268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51c626892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51c626892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ecc00bd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ecc00bd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51c62689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51c62689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51c6268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51c6268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965474a9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965474a9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51c6268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51c6268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Gootkit first emerged as a banking trojan primarily targeting online banking systems.	GootLoader has only been in use since late 2020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51c626892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51c626892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Using JavaScript code to redirect search engine crawlers to specific pages while directing regular users to other content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4ecc00bd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4ecc00bd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4ecc00bd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4ecc00bd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4ecc00bd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4ecc00bd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4ecc00b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4ecc00b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Malware Evolution:  A Gootloader Story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Anoop Krishnan</a:t>
            </a:r>
            <a:endParaRPr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t="1081" r="6068" b="1500"/>
          <a:stretch/>
        </p:blipFill>
        <p:spPr>
          <a:xfrm>
            <a:off x="445825" y="1241175"/>
            <a:ext cx="3889576" cy="31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925" y="1241175"/>
            <a:ext cx="3889575" cy="310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4618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Keywords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r="4076"/>
          <a:stretch/>
        </p:blipFill>
        <p:spPr>
          <a:xfrm>
            <a:off x="4795925" y="1231325"/>
            <a:ext cx="3889575" cy="31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17803"/>
          <a:stretch/>
        </p:blipFill>
        <p:spPr>
          <a:xfrm>
            <a:off x="453575" y="1241175"/>
            <a:ext cx="3889577" cy="30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618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Keywords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42000" y="341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Evolution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50" y="1325125"/>
            <a:ext cx="8228050" cy="27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457450" y="7575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v1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61375" y="233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v2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25" y="765700"/>
            <a:ext cx="8040151" cy="423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65225" y="233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v2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25" y="839775"/>
            <a:ext cx="3528927" cy="38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225" y="820425"/>
            <a:ext cx="3546370" cy="38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53625" y="2297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v3 variant 1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t="457" r="54883"/>
          <a:stretch/>
        </p:blipFill>
        <p:spPr>
          <a:xfrm>
            <a:off x="704475" y="737275"/>
            <a:ext cx="3522550" cy="414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425" y="737275"/>
            <a:ext cx="3522549" cy="414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53625" y="2297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v3 variant 2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00" y="702050"/>
            <a:ext cx="8007450" cy="421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53625" y="2297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v3 variant 2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00" y="737275"/>
            <a:ext cx="3538074" cy="41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325" y="737275"/>
            <a:ext cx="3538073" cy="41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353625" y="2297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v4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25" y="806525"/>
            <a:ext cx="8007977" cy="377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353625" y="2297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v4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00" y="806525"/>
            <a:ext cx="8003599" cy="377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331525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</a:rPr>
              <a:t>Agenda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535775" y="1231488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Lato"/>
              <a:buChar char="●"/>
            </a:pPr>
            <a:r>
              <a:rPr lang="en" sz="1800" b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whoami</a:t>
            </a:r>
            <a:endParaRPr sz="1800" b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Lato"/>
              <a:buChar char="●"/>
            </a:pPr>
            <a:r>
              <a:rPr lang="en" sz="1800" b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1800" b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Lato"/>
              <a:buChar char="●"/>
            </a:pPr>
            <a:r>
              <a:rPr lang="en" sz="1800" b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Key Concepts</a:t>
            </a:r>
            <a:endParaRPr sz="1800" b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Lato"/>
              <a:buChar char="●"/>
            </a:pPr>
            <a:r>
              <a:rPr lang="en" sz="1800" b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Evolution</a:t>
            </a:r>
            <a:endParaRPr sz="1800" b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Lato"/>
              <a:buChar char="●"/>
            </a:pPr>
            <a:r>
              <a:rPr lang="en" sz="1800" b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Reversing</a:t>
            </a:r>
            <a:endParaRPr sz="1800" b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Lato"/>
              <a:buChar char="●"/>
            </a:pPr>
            <a:r>
              <a:rPr lang="en" sz="1800" b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Detection</a:t>
            </a:r>
            <a:endParaRPr sz="1800" b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Lato"/>
              <a:buChar char="●"/>
            </a:pPr>
            <a:r>
              <a:rPr lang="en" sz="1800" b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TTPs</a:t>
            </a:r>
            <a:endParaRPr sz="1800" b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Lato"/>
              <a:buChar char="●"/>
            </a:pPr>
            <a:r>
              <a:rPr lang="en" sz="1800" b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Takeaways</a:t>
            </a:r>
            <a:endParaRPr sz="1800" b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Reversing Gootkit</a:t>
            </a:r>
            <a:endParaRPr sz="3000">
              <a:solidFill>
                <a:srgbClr val="FFFF00"/>
              </a:solidFill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613" y="1377962"/>
            <a:ext cx="4330774" cy="29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138" y="808801"/>
            <a:ext cx="6179724" cy="35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287825" y="2258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V2 Reversing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625" y="677988"/>
            <a:ext cx="3926750" cy="37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287825" y="2258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V2 Reversing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475" y="1221050"/>
            <a:ext cx="6409049" cy="27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287825" y="2258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V2 Reversing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855" y="818537"/>
            <a:ext cx="6272294" cy="350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287825" y="2258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V2 Reversing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113" y="709913"/>
            <a:ext cx="6023777" cy="3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287825" y="2258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V2 Reversing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l="1526"/>
          <a:stretch/>
        </p:blipFill>
        <p:spPr>
          <a:xfrm>
            <a:off x="573575" y="614325"/>
            <a:ext cx="3488101" cy="34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 rotWithShape="1">
          <a:blip r:embed="rId4">
            <a:alphaModFix/>
          </a:blip>
          <a:srcRect r="7261"/>
          <a:stretch/>
        </p:blipFill>
        <p:spPr>
          <a:xfrm>
            <a:off x="4884760" y="614325"/>
            <a:ext cx="3333815" cy="4102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8"/>
          <p:cNvCxnSpPr>
            <a:endCxn id="236" idx="0"/>
          </p:cNvCxnSpPr>
          <p:nvPr/>
        </p:nvCxnSpPr>
        <p:spPr>
          <a:xfrm>
            <a:off x="1030325" y="1901824"/>
            <a:ext cx="1227300" cy="21750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287825" y="2258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V4 Reversing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438" y="4076825"/>
            <a:ext cx="1904375" cy="76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8"/>
          <p:cNvCxnSpPr>
            <a:endCxn id="234" idx="1"/>
          </p:cNvCxnSpPr>
          <p:nvPr/>
        </p:nvCxnSpPr>
        <p:spPr>
          <a:xfrm rot="10800000" flipH="1">
            <a:off x="2323660" y="2665450"/>
            <a:ext cx="2561100" cy="1593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>
            <a:spLocks noGrp="1"/>
          </p:cNvSpPr>
          <p:nvPr>
            <p:ph type="title"/>
          </p:nvPr>
        </p:nvSpPr>
        <p:spPr>
          <a:xfrm>
            <a:off x="276200" y="2258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00"/>
                </a:solidFill>
              </a:rPr>
              <a:t>Detection</a:t>
            </a:r>
            <a:endParaRPr sz="3000">
              <a:solidFill>
                <a:srgbClr val="FFFF00"/>
              </a:solidFill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871825" y="865425"/>
            <a:ext cx="7461900" cy="3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wscript executing content from a user’s AppData folder</a:t>
            </a: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PowerShell performing a reflective load of a .NET assembly</a:t>
            </a: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wscript spawning cscript.exe and PowerShell</a:t>
            </a: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Rundll32 with no command-line arguments</a:t>
            </a: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Sysmon based detection</a:t>
            </a: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200" y="1164750"/>
            <a:ext cx="3088525" cy="28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/>
          <p:nvPr/>
        </p:nvSpPr>
        <p:spPr>
          <a:xfrm>
            <a:off x="871825" y="1712175"/>
            <a:ext cx="2987700" cy="35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process == (powershell.exe) &amp;&amp; process_command_line_includes == Reflection.Assembly AND Load AND byte[]</a:t>
            </a: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39"/>
          <p:cNvSpPr/>
          <p:nvPr/>
        </p:nvSpPr>
        <p:spPr>
          <a:xfrm>
            <a:off x="871825" y="1146025"/>
            <a:ext cx="2987700" cy="243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process == 'wscript.exe' &amp;&amp; command_includes (‘/(?i)appdata\\.*\.js’)</a:t>
            </a: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39"/>
          <p:cNvSpPr/>
          <p:nvPr/>
        </p:nvSpPr>
        <p:spPr>
          <a:xfrm>
            <a:off x="871825" y="3786500"/>
            <a:ext cx="3537000" cy="639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filename_pattern = </a:t>
            </a:r>
            <a:r>
              <a:rPr lang="en" sz="600" b="1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(.*\(?[0-9]{3,5}\)?.*)</a:t>
            </a: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keyword = [agreement, contract, form, policy]</a:t>
            </a: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OriginalFileName is wscript.exe AND CommandLine contains (filename_pattern AND {keyword})</a:t>
            </a: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39"/>
          <p:cNvSpPr/>
          <p:nvPr/>
        </p:nvSpPr>
        <p:spPr>
          <a:xfrm>
            <a:off x="871825" y="2465300"/>
            <a:ext cx="2987700" cy="35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parent_process == (wscript.exe) &amp;&amp;</a:t>
            </a:r>
            <a:br>
              <a:rPr lang="en" sz="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process == (cscript.exe) &amp;&amp; child_process == (powershell.exe)</a:t>
            </a: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39"/>
          <p:cNvSpPr/>
          <p:nvPr/>
        </p:nvSpPr>
        <p:spPr>
          <a:xfrm>
            <a:off x="871825" y="3170975"/>
            <a:ext cx="2987700" cy="35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6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process == rundll32.exe &amp;&amp; command_line_includes (“”)* &amp;&amp; has_network_connection || has_child_process</a:t>
            </a:r>
            <a:endParaRPr sz="6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title"/>
          </p:nvPr>
        </p:nvSpPr>
        <p:spPr>
          <a:xfrm>
            <a:off x="283950" y="2296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TTPs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 rotWithShape="1">
          <a:blip r:embed="rId3">
            <a:alphaModFix/>
          </a:blip>
          <a:srcRect b="-1389"/>
          <a:stretch/>
        </p:blipFill>
        <p:spPr>
          <a:xfrm>
            <a:off x="561075" y="795125"/>
            <a:ext cx="8021852" cy="400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title"/>
          </p:nvPr>
        </p:nvSpPr>
        <p:spPr>
          <a:xfrm>
            <a:off x="311700" y="22195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Takeaways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573825" y="1133550"/>
            <a:ext cx="5514900" cy="29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Gootkit’s Kill chain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Reversing .js based malware component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Extracting TTPs and mapping to MITRE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Formulating Detection Strategies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Set policy which should specify .js files to be opened with Notepad by default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Spotlight Award to any employee who clicks on 3 phishing mails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463750" y="342149"/>
            <a:ext cx="343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whoami /priv</a:t>
            </a:r>
            <a:endParaRPr sz="2000" b="1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2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Kai Iyer</a:t>
            </a:r>
            <a:endParaRPr sz="2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Security Consultant, Big 4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Dev, Blog, Opensource, Privacy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Anime &amp; Manga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0" indent="45720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find me @kaiiyer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 l="39" r="4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title"/>
          </p:nvPr>
        </p:nvSpPr>
        <p:spPr>
          <a:xfrm>
            <a:off x="311700" y="22195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References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871825" y="1126926"/>
            <a:ext cx="7461900" cy="3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https://redcanary.com/blog/gootloader/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https://www.crowdstrike.com/cybersecurity-101/attack-types/seo-poisoning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https://heimdalsecurity.com/blog/access-as-a-service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https://www.trendmicro.com/en_us/research/20/l/investigating-the-gootkit-loader.html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https://mitre-attack.github.io/attack-navigator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Thank You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03300" y="233750"/>
            <a:ext cx="85206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Introduction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909575" y="1139400"/>
            <a:ext cx="74619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Gootkit is a banking trojan that has been active in the wild for several years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Throughout its existence, Gootkit has undergone significant changes and advancements, making it a prominent threat in the cybercrime landscape</a:t>
            </a: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Its early versions were designed to steal sensitive financial information, such as login credentials, credit card details, and other personal data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The malware employed various social engineering techniques, including phishing emails and malicious attachments to infect victims</a:t>
            </a: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In its short lifespan, it has evolved into a multi-payload malware platform capable of delivering sophisticated second-stage payloads such as Cobalt Strike and REvil ransomware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Over time its initial access has shifted to Drive-by-Downloads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One of the defining characteristics of Gootkit's evolution is its modular architecture.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This modular approach enabled threat actors to enhance its capabilities and introduce new functionalities easily beyond traditional banking fraud 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03300" y="233750"/>
            <a:ext cx="85206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Key Concepts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71825" y="849125"/>
            <a:ext cx="7461900" cy="3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SEO Poisoning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Refers to unethical practices used to manipulate search engine rankings and gain higher visibility for websites, such as keyword stuffing, cloaking, search ranking manipulation, and buying backlinks.</a:t>
            </a: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Cloaking Techniques: Attackers employ various techniques to cloak the manipulated content and present a different version to search engine crawlers. Some common cloaking techniques include:</a:t>
            </a: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IP-based cloaking</a:t>
            </a: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User-Agent cloaking</a:t>
            </a: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JavaScript redirection</a:t>
            </a: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Wscript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 command-line executable that is part of the Windows Script Host (WSH) framework. It is used to execute scripts written in various scripting languages</a:t>
            </a: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Cobalt Strike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 commercial, full-featured, remote access tool that bills itself as "adversary simulation software designed to execute targeted attacks and emulate the post-exploitation actions of advanced threat actors“</a:t>
            </a: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Access as a Service (AaaS)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Raleway"/>
              <a:buChar char="❏"/>
            </a:pPr>
            <a:r>
              <a:rPr lang="en" sz="8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 new business model in which malicious actors sell access into business networks</a:t>
            </a: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8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334400"/>
            <a:ext cx="85206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SEO Poisoning</a:t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l="3689" r="15756"/>
          <a:stretch/>
        </p:blipFill>
        <p:spPr>
          <a:xfrm>
            <a:off x="457450" y="963600"/>
            <a:ext cx="3769573" cy="37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584" y="943150"/>
            <a:ext cx="3442591" cy="379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t="2325" b="11221"/>
          <a:stretch/>
        </p:blipFill>
        <p:spPr>
          <a:xfrm>
            <a:off x="4803675" y="1327850"/>
            <a:ext cx="3881824" cy="29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24345"/>
          <a:stretch/>
        </p:blipFill>
        <p:spPr>
          <a:xfrm>
            <a:off x="461325" y="1327850"/>
            <a:ext cx="3881825" cy="29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618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Cloaking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22785"/>
          <a:stretch/>
        </p:blipFill>
        <p:spPr>
          <a:xfrm>
            <a:off x="503900" y="1288775"/>
            <a:ext cx="3846976" cy="30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9682"/>
          <a:stretch/>
        </p:blipFill>
        <p:spPr>
          <a:xfrm>
            <a:off x="4830775" y="1288775"/>
            <a:ext cx="3881801" cy="30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4618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Cloaking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00" y="1241175"/>
            <a:ext cx="3889576" cy="31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925" y="1241175"/>
            <a:ext cx="3889577" cy="310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618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Keywords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On-screen Show (16:9)</PresentationFormat>
  <Paragraphs>101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Raleway</vt:lpstr>
      <vt:lpstr>Arial</vt:lpstr>
      <vt:lpstr>Lato</vt:lpstr>
      <vt:lpstr>Swiss</vt:lpstr>
      <vt:lpstr>Malware Evolution:  A Gootloader Story</vt:lpstr>
      <vt:lpstr>Agenda</vt:lpstr>
      <vt:lpstr>PowerPoint Presentation</vt:lpstr>
      <vt:lpstr>Introduction</vt:lpstr>
      <vt:lpstr>Key Concepts</vt:lpstr>
      <vt:lpstr>SEO Poisoning</vt:lpstr>
      <vt:lpstr>Cloaking</vt:lpstr>
      <vt:lpstr>Cloaking</vt:lpstr>
      <vt:lpstr>Keywords</vt:lpstr>
      <vt:lpstr>Keywords</vt:lpstr>
      <vt:lpstr>Keywords</vt:lpstr>
      <vt:lpstr>Evolution</vt:lpstr>
      <vt:lpstr>v2</vt:lpstr>
      <vt:lpstr>v2</vt:lpstr>
      <vt:lpstr>v3 variant 1</vt:lpstr>
      <vt:lpstr>v3 variant 2</vt:lpstr>
      <vt:lpstr>v3 variant 2</vt:lpstr>
      <vt:lpstr>v4</vt:lpstr>
      <vt:lpstr>v4</vt:lpstr>
      <vt:lpstr>Reversing Gootkit</vt:lpstr>
      <vt:lpstr>V2 Reversing</vt:lpstr>
      <vt:lpstr>V2 Reversing</vt:lpstr>
      <vt:lpstr>V2 Reversing</vt:lpstr>
      <vt:lpstr>V2 Reversing</vt:lpstr>
      <vt:lpstr>V2 Reversing</vt:lpstr>
      <vt:lpstr>V4 Reversing</vt:lpstr>
      <vt:lpstr>Detection</vt:lpstr>
      <vt:lpstr>TTPs</vt:lpstr>
      <vt:lpstr>Takeaways</vt:lpstr>
      <vt:lpstr>Questions?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Evolution:  A Gootloader Story</dc:title>
  <cp:lastModifiedBy>Kai Iyer</cp:lastModifiedBy>
  <cp:revision>1</cp:revision>
  <dcterms:modified xsi:type="dcterms:W3CDTF">2023-06-27T21:55:53Z</dcterms:modified>
</cp:coreProperties>
</file>